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66" r:id="rId7"/>
    <p:sldId id="260" r:id="rId8"/>
    <p:sldId id="262" r:id="rId9"/>
    <p:sldId id="261" r:id="rId10"/>
    <p:sldId id="259" r:id="rId11"/>
    <p:sldId id="265" r:id="rId12"/>
    <p:sldId id="264" r:id="rId13"/>
    <p:sldId id="25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0" autoAdjust="0"/>
    <p:restoredTop sz="83151"/>
  </p:normalViewPr>
  <p:slideViewPr>
    <p:cSldViewPr snapToGrid="0">
      <p:cViewPr varScale="1">
        <p:scale>
          <a:sx n="105" d="100"/>
          <a:sy n="105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704042"/>
            <a:ext cx="11431663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207EF-1A49-4BEC-B35C-772E1E2EFEC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34CF4-4951-4824-A36D-2B6BAEF472C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r>
              <a:rPr lang="en-US" dirty="0"/>
              <a:t>, </a:t>
            </a:r>
            <a:r>
              <a:rPr lang="en-US" dirty="0" err="1"/>
              <a:t>Kjemisk</a:t>
            </a:r>
            <a:r>
              <a:rPr lang="en-US" dirty="0"/>
              <a:t> </a:t>
            </a:r>
            <a:r>
              <a:rPr lang="en-US" dirty="0" err="1"/>
              <a:t>institutt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21/8/2024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1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B6A7D10E-53DC-432A-E723-4A34CD08917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b="357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2877-CB0E-3A8F-CDF7-FEBBEF2EA4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0FFCC01-7FC5-6968-7CBD-30D62F40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Erwin Schrödinger (1887-1961)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10BD325-CD5C-9FDB-714C-E1E71A0A45E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D2B988-FAE2-914E-73F6-C841E670E64D}"/>
              </a:ext>
            </a:extLst>
          </p:cNvPr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 err="1"/>
              <a:t>Østerriksk</a:t>
            </a:r>
            <a:r>
              <a:rPr lang="en-US" dirty="0"/>
              <a:t> </a:t>
            </a:r>
            <a:r>
              <a:rPr lang="en-US" dirty="0" err="1"/>
              <a:t>fysiker</a:t>
            </a:r>
            <a:endParaRPr lang="en-US" dirty="0"/>
          </a:p>
          <a:p>
            <a:pPr marL="457223" lvl="1" indent="0">
              <a:buNone/>
            </a:pPr>
            <a:r>
              <a:rPr lang="en-US" dirty="0"/>
              <a:t>”</a:t>
            </a:r>
            <a:r>
              <a:rPr lang="en-US" dirty="0" err="1"/>
              <a:t>Fysikkfaget</a:t>
            </a:r>
            <a:r>
              <a:rPr lang="en-US" dirty="0"/>
              <a:t> 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forferdelig</a:t>
            </a:r>
            <a:r>
              <a:rPr lang="en-US" dirty="0"/>
              <a:t> </a:t>
            </a:r>
            <a:r>
              <a:rPr lang="en-US" dirty="0" err="1"/>
              <a:t>floke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man </a:t>
            </a:r>
            <a:r>
              <a:rPr lang="en-US" dirty="0" err="1"/>
              <a:t>finne</a:t>
            </a:r>
            <a:r>
              <a:rPr lang="en-US" dirty="0"/>
              <a:t> </a:t>
            </a:r>
            <a:r>
              <a:rPr lang="en-US" dirty="0" err="1"/>
              <a:t>veien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?”</a:t>
            </a:r>
          </a:p>
          <a:p>
            <a:r>
              <a:rPr lang="en-US" dirty="0" err="1"/>
              <a:t>Nobelpris</a:t>
            </a:r>
            <a:r>
              <a:rPr lang="en-US" dirty="0"/>
              <a:t> 1933 for </a:t>
            </a:r>
            <a:r>
              <a:rPr lang="en-US" dirty="0" err="1"/>
              <a:t>oppdagelsen</a:t>
            </a:r>
            <a:r>
              <a:rPr lang="en-US" dirty="0"/>
              <a:t> av </a:t>
            </a:r>
            <a:r>
              <a:rPr lang="en-US" dirty="0" err="1"/>
              <a:t>Schrödingerlikningen</a:t>
            </a:r>
            <a:endParaRPr lang="en-US" dirty="0"/>
          </a:p>
          <a:p>
            <a:r>
              <a:rPr lang="en-US" dirty="0" err="1"/>
              <a:t>Trodde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sannsynlighetstolkningen</a:t>
            </a:r>
            <a:r>
              <a:rPr lang="en-US" dirty="0"/>
              <a:t> av </a:t>
            </a:r>
            <a:r>
              <a:rPr lang="en-US" dirty="0" err="1"/>
              <a:t>bølgefunksjonen</a:t>
            </a:r>
            <a:r>
              <a:rPr lang="en-US" dirty="0"/>
              <a:t>:</a:t>
            </a:r>
          </a:p>
          <a:p>
            <a:pPr marL="457223" lvl="1" indent="0">
              <a:buNone/>
            </a:pPr>
            <a:r>
              <a:rPr lang="en-US" dirty="0"/>
              <a:t>”</a:t>
            </a:r>
            <a:r>
              <a:rPr lang="en-US" dirty="0" err="1"/>
              <a:t>Jeg</a:t>
            </a:r>
            <a:r>
              <a:rPr lang="en-US" dirty="0"/>
              <a:t> liker det </a:t>
            </a:r>
            <a:r>
              <a:rPr lang="en-US" dirty="0" err="1"/>
              <a:t>ikke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angrer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at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hatt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med det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556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DF5144-39DE-F057-A34F-5F38E2E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Schrödingers</a:t>
            </a:r>
            <a:r>
              <a:rPr lang="en-US" dirty="0"/>
              <a:t> </a:t>
            </a:r>
            <a:r>
              <a:rPr lang="en-US" dirty="0" err="1"/>
              <a:t>likning</a:t>
            </a:r>
            <a:r>
              <a:rPr lang="en-US" dirty="0"/>
              <a:t>(er)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3B155AE-7B14-73B6-F4F0-C8D189D63E2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3076BD-6991-5AB1-A713-09A04323046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188699"/>
            <a:ext cx="11431663" cy="5507357"/>
          </a:xfrm>
        </p:spPr>
        <p:txBody>
          <a:bodyPr/>
          <a:lstStyle/>
          <a:p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Dette er (</a:t>
            </a:r>
            <a:r>
              <a:rPr lang="en-US" dirty="0" err="1"/>
              <a:t>ikke-relativistisk</a:t>
            </a:r>
            <a:r>
              <a:rPr lang="en-US" dirty="0"/>
              <a:t>) </a:t>
            </a:r>
            <a:r>
              <a:rPr lang="en-US" dirty="0" err="1"/>
              <a:t>kvantemekanisk</a:t>
            </a:r>
            <a:r>
              <a:rPr lang="en-US" dirty="0"/>
              <a:t> </a:t>
            </a:r>
            <a:r>
              <a:rPr lang="en-US" dirty="0" err="1"/>
              <a:t>grunnlov</a:t>
            </a:r>
            <a:endParaRPr lang="en-US" dirty="0"/>
          </a:p>
          <a:p>
            <a:r>
              <a:rPr lang="en-US" dirty="0"/>
              <a:t>Analog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Hamiltons</a:t>
            </a:r>
            <a:r>
              <a:rPr lang="en-US" dirty="0"/>
              <a:t> </a:t>
            </a:r>
            <a:r>
              <a:rPr lang="en-US" dirty="0" err="1"/>
              <a:t>likninger</a:t>
            </a:r>
            <a:r>
              <a:rPr lang="en-US" dirty="0"/>
              <a:t> for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mekanikk</a:t>
            </a:r>
            <a:endParaRPr lang="en-US" dirty="0"/>
          </a:p>
          <a:p>
            <a:r>
              <a:rPr lang="en-US" dirty="0" err="1"/>
              <a:t>Tids</a:t>
            </a:r>
            <a:r>
              <a:rPr lang="en-US" u="sng" dirty="0" err="1"/>
              <a:t>u</a:t>
            </a:r>
            <a:r>
              <a:rPr lang="en-US" dirty="0" err="1"/>
              <a:t>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Dette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bevegelseslikning</a:t>
            </a:r>
            <a:r>
              <a:rPr lang="en-US" dirty="0"/>
              <a:t>, men er </a:t>
            </a:r>
            <a:r>
              <a:rPr lang="en-US" dirty="0" err="1"/>
              <a:t>tett</a:t>
            </a:r>
            <a:r>
              <a:rPr lang="en-US" dirty="0"/>
              <a:t> </a:t>
            </a:r>
            <a:r>
              <a:rPr lang="en-US" dirty="0" err="1"/>
              <a:t>knyttet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den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siden</a:t>
            </a:r>
            <a:r>
              <a:rPr lang="en-US" dirty="0"/>
              <a:t> 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finne</a:t>
            </a:r>
            <a:r>
              <a:rPr lang="en-US" dirty="0"/>
              <a:t> </a:t>
            </a:r>
            <a:r>
              <a:rPr lang="en-US" dirty="0" err="1"/>
              <a:t>tidsavhengige</a:t>
            </a:r>
            <a:r>
              <a:rPr lang="en-US" dirty="0"/>
              <a:t> </a:t>
            </a:r>
            <a:r>
              <a:rPr lang="en-US" dirty="0" err="1"/>
              <a:t>løsninger</a:t>
            </a:r>
            <a:r>
              <a:rPr lang="en-US" dirty="0"/>
              <a:t>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C63F88-3507-F7EE-CBF7-31A9F5D07AE0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7C5782-ED6B-FE70-CB3D-CFE21FF7194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04E0F8-2727-A1CE-0CDA-9C4F035B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65" y="6188647"/>
            <a:ext cx="25273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C4F695-A1C8-F525-E7C0-EE5EBE02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65" y="4185313"/>
            <a:ext cx="3937000" cy="673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FD34DC-3937-E65A-E72F-8894A7FB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491" y="1832048"/>
            <a:ext cx="5118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10920F1-521D-8279-D009-650132CA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vi </a:t>
            </a:r>
            <a:r>
              <a:rPr lang="en-US" dirty="0" err="1"/>
              <a:t>bruke</a:t>
            </a:r>
            <a:r>
              <a:rPr lang="en-US" dirty="0"/>
              <a:t> </a:t>
            </a:r>
            <a:r>
              <a:rPr lang="en-US" dirty="0" err="1"/>
              <a:t>kvantemekanikk</a:t>
            </a:r>
            <a:r>
              <a:rPr lang="en-US" dirty="0"/>
              <a:t>?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6BE7241-FE6A-30F4-FE7B-0E2124FA383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D79834-6381-C49E-BDE7-A20DB5DD93B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Argon-</a:t>
            </a:r>
            <a:r>
              <a:rPr lang="en-US" dirty="0" err="1"/>
              <a:t>gass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STP: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beskrivelse</a:t>
            </a:r>
            <a:r>
              <a:rPr lang="en-US" dirty="0"/>
              <a:t> </a:t>
            </a:r>
            <a:r>
              <a:rPr lang="en-US" dirty="0" err="1"/>
              <a:t>helt</a:t>
            </a:r>
            <a:r>
              <a:rPr lang="en-US" dirty="0"/>
              <a:t> ok!</a:t>
            </a:r>
          </a:p>
          <a:p>
            <a:r>
              <a:rPr lang="en-US" dirty="0" err="1"/>
              <a:t>Hydrogenatomet</a:t>
            </a:r>
            <a:r>
              <a:rPr lang="en-US" dirty="0"/>
              <a:t>: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beskrivelse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ok!</a:t>
            </a:r>
          </a:p>
          <a:p>
            <a:r>
              <a:rPr lang="en-US" dirty="0"/>
              <a:t>To </a:t>
            </a:r>
            <a:r>
              <a:rPr lang="en-US" dirty="0" err="1"/>
              <a:t>hendige</a:t>
            </a:r>
            <a:r>
              <a:rPr lang="en-US" dirty="0"/>
              <a:t> </a:t>
            </a:r>
            <a:r>
              <a:rPr lang="en-US" dirty="0" err="1"/>
              <a:t>kriterier</a:t>
            </a:r>
            <a:r>
              <a:rPr lang="en-US" dirty="0"/>
              <a:t>:</a:t>
            </a:r>
          </a:p>
          <a:p>
            <a:pPr marL="914423" lvl="1" indent="-457200">
              <a:buFont typeface="+mj-lt"/>
              <a:buAutoNum type="arabicPeriod"/>
            </a:pPr>
            <a:r>
              <a:rPr lang="en-US" dirty="0"/>
              <a:t>de </a:t>
            </a:r>
            <a:r>
              <a:rPr lang="en-US" dirty="0" err="1"/>
              <a:t>Brogle-bølgelengde</a:t>
            </a:r>
            <a:r>
              <a:rPr lang="en-US" dirty="0"/>
              <a:t> ~ </a:t>
            </a:r>
            <a:r>
              <a:rPr lang="en-US" dirty="0" err="1"/>
              <a:t>karakteristisk</a:t>
            </a:r>
            <a:r>
              <a:rPr lang="en-US" dirty="0"/>
              <a:t> </a:t>
            </a:r>
            <a:r>
              <a:rPr lang="en-US" dirty="0" err="1"/>
              <a:t>utstrekning</a:t>
            </a:r>
            <a:endParaRPr lang="en-US" dirty="0"/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Energinvåer</a:t>
            </a:r>
            <a:r>
              <a:rPr lang="en-US" dirty="0"/>
              <a:t> ligger </a:t>
            </a:r>
            <a:r>
              <a:rPr lang="en-US" dirty="0" err="1"/>
              <a:t>veldig</a:t>
            </a:r>
            <a:r>
              <a:rPr lang="en-US" dirty="0"/>
              <a:t> </a:t>
            </a:r>
            <a:r>
              <a:rPr lang="en-US" dirty="0" err="1"/>
              <a:t>tett</a:t>
            </a:r>
            <a:endParaRPr lang="en-US" dirty="0"/>
          </a:p>
          <a:p>
            <a:pPr marL="914423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Eksempel: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kake</a:t>
            </a:r>
            <a:r>
              <a:rPr lang="en-US" dirty="0"/>
              <a:t> </a:t>
            </a:r>
            <a:r>
              <a:rPr lang="en-US" dirty="0" err="1"/>
              <a:t>veier</a:t>
            </a:r>
            <a:r>
              <a:rPr lang="en-US" dirty="0"/>
              <a:t> ½ kg,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fart </a:t>
            </a:r>
            <a:r>
              <a:rPr lang="en-US" dirty="0" err="1"/>
              <a:t>på</a:t>
            </a:r>
            <a:r>
              <a:rPr lang="en-US" dirty="0"/>
              <a:t> 2 m/s. </a:t>
            </a:r>
            <a:r>
              <a:rPr lang="en-US" dirty="0" err="1"/>
              <a:t>Hva</a:t>
            </a:r>
            <a:r>
              <a:rPr lang="en-US" dirty="0"/>
              <a:t> er de Broglie-</a:t>
            </a:r>
            <a:r>
              <a:rPr lang="en-US" dirty="0" err="1"/>
              <a:t>bølgelengden</a:t>
            </a:r>
            <a:r>
              <a:rPr lang="en-US" dirty="0"/>
              <a:t>? Er det </a:t>
            </a:r>
            <a:r>
              <a:rPr lang="en-US" dirty="0" err="1"/>
              <a:t>mulig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 </a:t>
            </a:r>
            <a:r>
              <a:rPr lang="en-US" dirty="0" err="1"/>
              <a:t>diffraksjonseksperimenter</a:t>
            </a:r>
            <a:r>
              <a:rPr lang="en-US" dirty="0"/>
              <a:t> med </a:t>
            </a:r>
            <a:r>
              <a:rPr lang="en-US" dirty="0" err="1"/>
              <a:t>kaker</a:t>
            </a:r>
            <a:r>
              <a:rPr lang="en-US" dirty="0"/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C52AF-8C11-21C8-4C4D-71411539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591" y="5477159"/>
            <a:ext cx="5715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2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270C-163D-438F-F33E-EBF8D7FB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bølger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9BAB9-1DD9-41AE-D8F6-F2CA6DFDCE5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929CE-299A-A1D8-547E-5A2A0920307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har</a:t>
            </a:r>
            <a:r>
              <a:rPr lang="en-US" dirty="0"/>
              <a:t> alle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idé</a:t>
            </a:r>
            <a:r>
              <a:rPr lang="en-US" dirty="0"/>
              <a:t> om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bølge</a:t>
            </a:r>
            <a:r>
              <a:rPr lang="en-US" dirty="0"/>
              <a:t> er</a:t>
            </a:r>
          </a:p>
          <a:p>
            <a:r>
              <a:rPr lang="en-US" dirty="0"/>
              <a:t>Men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vanskelig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beskrive</a:t>
            </a:r>
            <a:r>
              <a:rPr lang="en-US" dirty="0"/>
              <a:t> ...</a:t>
            </a:r>
          </a:p>
          <a:p>
            <a:r>
              <a:rPr lang="en-US" dirty="0"/>
              <a:t>Vi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allerede</a:t>
            </a:r>
            <a:r>
              <a:rPr lang="en-US" dirty="0"/>
              <a:t> sett </a:t>
            </a:r>
            <a:r>
              <a:rPr lang="en-US" i="1" dirty="0" err="1"/>
              <a:t>reisende</a:t>
            </a:r>
            <a:r>
              <a:rPr lang="en-US" i="1" dirty="0"/>
              <a:t> </a:t>
            </a:r>
            <a:r>
              <a:rPr lang="en-US" i="1" dirty="0" err="1"/>
              <a:t>bølger</a:t>
            </a:r>
            <a:r>
              <a:rPr lang="en-US" dirty="0"/>
              <a:t>, </a:t>
            </a:r>
            <a:r>
              <a:rPr lang="en-US" i="1" dirty="0" err="1"/>
              <a:t>stående</a:t>
            </a:r>
            <a:r>
              <a:rPr lang="en-US" i="1" dirty="0"/>
              <a:t> </a:t>
            </a:r>
            <a:r>
              <a:rPr lang="en-US" i="1" dirty="0" err="1"/>
              <a:t>bølger</a:t>
            </a:r>
            <a:r>
              <a:rPr lang="en-US" i="1" dirty="0"/>
              <a:t>, men ...</a:t>
            </a:r>
          </a:p>
          <a:p>
            <a:r>
              <a:rPr lang="en-US" i="1" dirty="0"/>
              <a:t>... </a:t>
            </a:r>
            <a:r>
              <a:rPr lang="en-US" dirty="0" err="1"/>
              <a:t>ikke</a:t>
            </a:r>
            <a:r>
              <a:rPr lang="en-US" dirty="0"/>
              <a:t> sett </a:t>
            </a:r>
            <a:r>
              <a:rPr lang="en-US" dirty="0" err="1"/>
              <a:t>prototypen</a:t>
            </a:r>
            <a:r>
              <a:rPr lang="en-US" dirty="0"/>
              <a:t>, </a:t>
            </a:r>
            <a:r>
              <a:rPr lang="en-US" i="1" dirty="0" err="1"/>
              <a:t>planbølger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68F68-E994-31A8-5FFA-2D7315018C7C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29BF2-C594-EABA-A04C-36CA6F0FB0D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7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diagram of a plane and a spherical wave&#10;&#10;Description automatically generated">
            <a:extLst>
              <a:ext uri="{FF2B5EF4-FFF2-40B4-BE49-F238E27FC236}">
                <a16:creationId xmlns:a16="http://schemas.microsoft.com/office/drawing/2014/main" id="{373E48C4-AAA4-8B64-1B66-D38C48046D1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49" t="-918" r="-32735" b="-505"/>
          <a:stretch/>
        </p:blipFill>
        <p:spPr>
          <a:xfrm>
            <a:off x="7659098" y="371518"/>
            <a:ext cx="4152735" cy="532599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1FA4DB-98C1-C914-48AB-0C347B6C10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DBE95-3631-D80E-243D-08B2FC5E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64F060-C06C-4BFE-10BD-7575D435E6D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58EE6-6570-93EA-5CE3-73FF2017C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4052-91DA-48B7-C354-CEBCDA31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4AF9D75-430E-A98B-2D04-6F20B94AECE5}"/>
              </a:ext>
            </a:extLst>
          </p:cNvPr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 er </a:t>
            </a:r>
            <a:r>
              <a:rPr lang="en-US" dirty="0" err="1"/>
              <a:t>grensetilfelle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de </a:t>
            </a:r>
            <a:r>
              <a:rPr lang="en-US" dirty="0" err="1"/>
              <a:t>eneste</a:t>
            </a:r>
            <a:r>
              <a:rPr lang="en-US" dirty="0"/>
              <a:t> </a:t>
            </a:r>
            <a:r>
              <a:rPr lang="en-US" dirty="0" err="1"/>
              <a:t>bølgene</a:t>
            </a:r>
            <a:r>
              <a:rPr lang="en-US" dirty="0"/>
              <a:t> vi </a:t>
            </a:r>
            <a:r>
              <a:rPr lang="en-US" dirty="0" err="1"/>
              <a:t>bryr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om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kurset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= amplitude, 𝜆 = </a:t>
            </a:r>
            <a:r>
              <a:rPr lang="en-US" dirty="0" err="1"/>
              <a:t>bølgelengde</a:t>
            </a:r>
            <a:r>
              <a:rPr lang="en-US" dirty="0"/>
              <a:t>, T = </a:t>
            </a:r>
            <a:r>
              <a:rPr lang="en-US" dirty="0" err="1"/>
              <a:t>periode</a:t>
            </a:r>
            <a:endParaRPr lang="en-US" dirty="0"/>
          </a:p>
          <a:p>
            <a:r>
              <a:rPr lang="en-US" dirty="0" err="1"/>
              <a:t>Viktige</a:t>
            </a:r>
            <a:r>
              <a:rPr lang="en-US" dirty="0"/>
              <a:t> </a:t>
            </a:r>
            <a:r>
              <a:rPr lang="en-US" dirty="0" err="1"/>
              <a:t>relasjoner</a:t>
            </a:r>
            <a:r>
              <a:rPr lang="en-US" dirty="0"/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0177-0C69-D26E-D04B-F6FF59C4C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2653517"/>
            <a:ext cx="3073400" cy="76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ABC3C2-799A-A068-269E-E55868D3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32" y="5153958"/>
            <a:ext cx="25781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62F26A-722B-7DF1-7073-99E7E11F8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32" y="5564843"/>
            <a:ext cx="2552700" cy="622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28AC98-8DA9-FFD2-AA61-D025B6F9A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832" y="5903474"/>
            <a:ext cx="43561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61B3F8-F2AF-DD4C-90BF-C1B215F29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832" y="4946383"/>
            <a:ext cx="30861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2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91F80-FA3D-5D0C-884F-65D79A978E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Fra </a:t>
            </a:r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0AB39A-DE3E-DA2F-7416-7BA68FC7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Stående</a:t>
            </a:r>
            <a:r>
              <a:rPr lang="en-US" dirty="0"/>
              <a:t> </a:t>
            </a:r>
            <a:r>
              <a:rPr lang="en-US" dirty="0" err="1"/>
              <a:t>bølger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B163DA-E1F0-2D1B-CA1E-521A324769A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D503E-7669-57BC-BEE7-3EE3459AAE8C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3"/>
            <a:ext cx="11129079" cy="1356149"/>
          </a:xfrm>
        </p:spPr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u="sng" dirty="0" err="1"/>
              <a:t>superponere</a:t>
            </a:r>
            <a:r>
              <a:rPr lang="en-US" dirty="0"/>
              <a:t> </a:t>
            </a:r>
            <a:r>
              <a:rPr lang="en-US" dirty="0" err="1"/>
              <a:t>planbølger</a:t>
            </a:r>
            <a:endParaRPr lang="en-US" dirty="0"/>
          </a:p>
          <a:p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notasjon</a:t>
            </a:r>
            <a:r>
              <a:rPr lang="en-US" dirty="0"/>
              <a:t> er </a:t>
            </a:r>
            <a:r>
              <a:rPr lang="en-US" dirty="0" err="1"/>
              <a:t>veldig</a:t>
            </a:r>
            <a:r>
              <a:rPr lang="en-US" dirty="0"/>
              <a:t> </a:t>
            </a:r>
            <a:r>
              <a:rPr lang="en-US" dirty="0" err="1"/>
              <a:t>nyttig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B83FD-A9E6-4CE7-F7DA-F527A605B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1E0CD0-0AF1-1B59-515E-B58C79E0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1188C7E6-7A05-CA8F-52C7-25742C897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62" y="2915180"/>
            <a:ext cx="8184092" cy="3487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8B8CE8-9F4D-61D9-9489-64750535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08" y="2065296"/>
            <a:ext cx="4851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2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aph of a function&#10;&#10;Description automatically generated">
            <a:extLst>
              <a:ext uri="{FF2B5EF4-FFF2-40B4-BE49-F238E27FC236}">
                <a16:creationId xmlns:a16="http://schemas.microsoft.com/office/drawing/2014/main" id="{CE0255A0-4022-9EDC-5F3B-0CF9B67DBCE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r="4101"/>
          <a:stretch>
            <a:fillRect/>
          </a:stretch>
        </p:blipFill>
        <p:spPr>
          <a:xfrm>
            <a:off x="7031512" y="371517"/>
            <a:ext cx="4780321" cy="613089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1395-487C-465A-2DD7-134985AB68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660CE3-354C-1F7F-6910-FC0C9AFF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F47F1D-FFA8-E3E0-6D03-C3917899DCD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CE47F-88D7-E273-5361-F86A21E03C8E}"/>
              </a:ext>
            </a:extLst>
          </p:cNvPr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/>
              <a:t>Med </a:t>
            </a:r>
            <a:r>
              <a:rPr lang="en-US" dirty="0" err="1"/>
              <a:t>bølgetall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vinkelfrekvens</a:t>
            </a:r>
            <a:r>
              <a:rPr lang="en-US" dirty="0"/>
              <a:t> </a:t>
            </a:r>
            <a:r>
              <a:rPr lang="en-US" dirty="0" err="1"/>
              <a:t>forsvinner</a:t>
            </a:r>
            <a:r>
              <a:rPr lang="en-US" dirty="0"/>
              <a:t> </a:t>
            </a:r>
            <a:r>
              <a:rPr lang="en-US" dirty="0" err="1"/>
              <a:t>divisjon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2𝛑: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bruke</a:t>
            </a:r>
            <a:r>
              <a:rPr lang="en-US" dirty="0"/>
              <a:t> </a:t>
            </a:r>
            <a:r>
              <a:rPr lang="en-US" dirty="0" err="1"/>
              <a:t>cosinus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Eller </a:t>
            </a:r>
            <a:r>
              <a:rPr lang="en-US" dirty="0" err="1"/>
              <a:t>komplekse</a:t>
            </a:r>
            <a:r>
              <a:rPr lang="en-US" dirty="0"/>
              <a:t> </a:t>
            </a:r>
            <a:r>
              <a:rPr lang="en-US" dirty="0" err="1"/>
              <a:t>bølger</a:t>
            </a:r>
            <a:r>
              <a:rPr lang="en-US" dirty="0"/>
              <a:t>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E9CEB1-708F-D289-8F6E-E310AC617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89A5E6-D67B-2AB9-0EBA-AACF3585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03A79-9A5A-5BA8-BCA7-C2F63811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25" y="2576060"/>
            <a:ext cx="30607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0CE2B3-11E4-1DD1-8492-90810C40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053" y="3824741"/>
            <a:ext cx="312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7F1175-92CC-368D-1B6F-060DB3D0F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803" y="5253928"/>
            <a:ext cx="34417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3BEFA-0D6B-1425-BC81-F1FB52A5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383" y="5715305"/>
            <a:ext cx="255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E1D0-F992-F705-FBAB-EC43F868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Klassiske</a:t>
            </a:r>
            <a:r>
              <a:rPr lang="en-US" dirty="0"/>
              <a:t> </a:t>
            </a:r>
            <a:r>
              <a:rPr lang="en-US" dirty="0" err="1"/>
              <a:t>bølger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E02FF-3174-3B89-FE47-D158AF94827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CF908-43E8-BA33-C900-44B16865512D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704042"/>
            <a:ext cx="11431663" cy="4992014"/>
          </a:xfrm>
        </p:spPr>
        <p:txBody>
          <a:bodyPr/>
          <a:lstStyle/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ikke-dispersiv</a:t>
            </a:r>
            <a:r>
              <a:rPr lang="en-US" dirty="0"/>
              <a:t> </a:t>
            </a:r>
            <a:r>
              <a:rPr lang="en-US" dirty="0" err="1"/>
              <a:t>bølgelikning</a:t>
            </a:r>
            <a:r>
              <a:rPr lang="en-US" dirty="0"/>
              <a:t>: For </a:t>
            </a:r>
            <a:r>
              <a:rPr lang="en-US" b="1" dirty="0"/>
              <a:t>r</a:t>
            </a:r>
            <a:r>
              <a:rPr lang="en-US" b="1" i="1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u="sng" dirty="0" err="1"/>
              <a:t>domenet</a:t>
            </a:r>
            <a:r>
              <a:rPr lang="en-US" u="sng" dirty="0"/>
              <a:t> </a:t>
            </a:r>
            <a:r>
              <a:rPr lang="en-US" dirty="0"/>
              <a:t> D, </a:t>
            </a:r>
            <a:r>
              <a:rPr lang="en-US" dirty="0" err="1"/>
              <a:t>og</a:t>
            </a:r>
            <a:r>
              <a:rPr lang="en-US" dirty="0"/>
              <a:t> t &gt; 0, </a:t>
            </a:r>
            <a:r>
              <a:rPr lang="en-US" dirty="0" err="1"/>
              <a:t>finn</a:t>
            </a:r>
            <a:r>
              <a:rPr lang="en-US" dirty="0"/>
              <a:t> u </a:t>
            </a:r>
            <a:r>
              <a:rPr lang="en-US" dirty="0" err="1"/>
              <a:t>slik</a:t>
            </a:r>
            <a:r>
              <a:rPr lang="en-US" dirty="0"/>
              <a:t> 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 </a:t>
            </a:r>
            <a:r>
              <a:rPr lang="en-US" u="sng" dirty="0" err="1"/>
              <a:t>partiell</a:t>
            </a:r>
            <a:r>
              <a:rPr lang="en-US" u="sng" dirty="0"/>
              <a:t> </a:t>
            </a:r>
            <a:r>
              <a:rPr lang="en-US" u="sng" dirty="0" err="1"/>
              <a:t>differensiallikning</a:t>
            </a:r>
            <a:endParaRPr lang="en-US" u="sng" dirty="0"/>
          </a:p>
          <a:p>
            <a:r>
              <a:rPr lang="en-US" u="sng" dirty="0" err="1"/>
              <a:t>Initialverdiproblem</a:t>
            </a:r>
            <a:r>
              <a:rPr lang="en-US" u="sng" dirty="0"/>
              <a:t> </a:t>
            </a:r>
            <a:r>
              <a:rPr lang="en-US" dirty="0"/>
              <a:t> </a:t>
            </a:r>
            <a:r>
              <a:rPr lang="en-US" u="sng" dirty="0"/>
              <a:t>- </a:t>
            </a:r>
            <a:r>
              <a:rPr lang="en-US" u="sng" dirty="0" err="1"/>
              <a:t>og</a:t>
            </a:r>
            <a:r>
              <a:rPr lang="en-US" u="sng" dirty="0"/>
              <a:t> </a:t>
            </a:r>
            <a:r>
              <a:rPr lang="en-US" u="sng" dirty="0" err="1"/>
              <a:t>randverdiproblem</a:t>
            </a:r>
            <a:endParaRPr lang="en-US" u="sng" dirty="0"/>
          </a:p>
          <a:p>
            <a:pPr lvl="1"/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skjer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randen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D?</a:t>
            </a:r>
          </a:p>
          <a:p>
            <a:r>
              <a:rPr lang="en-US" dirty="0"/>
              <a:t>Vi </a:t>
            </a:r>
            <a:r>
              <a:rPr lang="en-US" dirty="0" err="1"/>
              <a:t>trenger</a:t>
            </a:r>
            <a:r>
              <a:rPr lang="en-US" dirty="0"/>
              <a:t> 2 </a:t>
            </a:r>
            <a:r>
              <a:rPr lang="en-US" dirty="0" err="1"/>
              <a:t>initialbetingelser</a:t>
            </a:r>
            <a:r>
              <a:rPr lang="en-US" dirty="0"/>
              <a:t>: u(</a:t>
            </a:r>
            <a:r>
              <a:rPr lang="en-US" b="1" dirty="0"/>
              <a:t>r,</a:t>
            </a:r>
            <a:r>
              <a:rPr lang="en-US" dirty="0"/>
              <a:t>0) </a:t>
            </a:r>
            <a:r>
              <a:rPr lang="en-US" dirty="0" err="1"/>
              <a:t>og</a:t>
            </a:r>
            <a:r>
              <a:rPr lang="en-US" dirty="0"/>
              <a:t> den </a:t>
            </a:r>
            <a:r>
              <a:rPr lang="en-US" dirty="0" err="1"/>
              <a:t>tidsderiverte</a:t>
            </a:r>
            <a:endParaRPr lang="en-US" dirty="0"/>
          </a:p>
          <a:p>
            <a:r>
              <a:rPr lang="en-US" dirty="0" err="1"/>
              <a:t>Lydbølger</a:t>
            </a:r>
            <a:r>
              <a:rPr lang="en-US" dirty="0"/>
              <a:t>, (</a:t>
            </a:r>
            <a:r>
              <a:rPr lang="en-US" dirty="0" err="1"/>
              <a:t>noen</a:t>
            </a:r>
            <a:r>
              <a:rPr lang="en-US" dirty="0"/>
              <a:t>) </a:t>
            </a:r>
            <a:r>
              <a:rPr lang="en-US" dirty="0" err="1"/>
              <a:t>vannbølger</a:t>
            </a:r>
            <a:r>
              <a:rPr lang="en-US" dirty="0"/>
              <a:t>, </a:t>
            </a:r>
            <a:r>
              <a:rPr lang="en-US" dirty="0" err="1"/>
              <a:t>elektromagnetiske</a:t>
            </a:r>
            <a:r>
              <a:rPr lang="en-US" dirty="0"/>
              <a:t> </a:t>
            </a:r>
            <a:r>
              <a:rPr lang="en-US" dirty="0" err="1"/>
              <a:t>bølger</a:t>
            </a:r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uttrykk</a:t>
            </a:r>
            <a:r>
              <a:rPr lang="en-US" dirty="0"/>
              <a:t> for </a:t>
            </a:r>
            <a:r>
              <a:rPr lang="en-US" u="sng" dirty="0"/>
              <a:t>Newton’s </a:t>
            </a:r>
            <a:r>
              <a:rPr lang="en-US" u="sng" dirty="0" err="1"/>
              <a:t>annen</a:t>
            </a:r>
            <a:r>
              <a:rPr lang="en-US" u="sng" dirty="0"/>
              <a:t> </a:t>
            </a:r>
            <a:r>
              <a:rPr lang="en-US" u="sng" dirty="0" err="1"/>
              <a:t>lov</a:t>
            </a:r>
            <a:r>
              <a:rPr lang="en-US" u="sng" dirty="0"/>
              <a:t>! (</a:t>
            </a:r>
            <a:r>
              <a:rPr lang="en-US" dirty="0" err="1"/>
              <a:t>dersom</a:t>
            </a:r>
            <a:r>
              <a:rPr lang="en-US" dirty="0"/>
              <a:t> vi </a:t>
            </a:r>
            <a:r>
              <a:rPr lang="en-US" dirty="0" err="1"/>
              <a:t>snakker</a:t>
            </a:r>
            <a:r>
              <a:rPr lang="en-US" dirty="0"/>
              <a:t> om </a:t>
            </a:r>
            <a:r>
              <a:rPr lang="en-US" dirty="0" err="1"/>
              <a:t>feks</a:t>
            </a:r>
            <a:endParaRPr lang="en-US" dirty="0"/>
          </a:p>
          <a:p>
            <a:r>
              <a:rPr lang="en-US" dirty="0" err="1"/>
              <a:t>lydbølger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B027-E7F7-CFA6-66EA-A7241436634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2A40B-3239-9C11-C56B-E64725DCC7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17C54-03A2-2E9A-29F1-0DE12BA5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70" y="2454638"/>
            <a:ext cx="2908300" cy="749300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01BF438D-BDED-6457-9D7C-5D3689CF84E0}"/>
              </a:ext>
            </a:extLst>
          </p:cNvPr>
          <p:cNvSpPr/>
          <p:nvPr/>
        </p:nvSpPr>
        <p:spPr>
          <a:xfrm>
            <a:off x="6285875" y="641442"/>
            <a:ext cx="2758295" cy="754068"/>
          </a:xfrm>
          <a:prstGeom prst="borderCallout1">
            <a:avLst>
              <a:gd name="adj1" fmla="val 18750"/>
              <a:gd name="adj2" fmla="val -8333"/>
              <a:gd name="adj3" fmla="val 240810"/>
              <a:gd name="adj4" fmla="val -859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 er </a:t>
            </a:r>
            <a:r>
              <a:rPr lang="en-US" sz="2400" dirty="0" err="1"/>
              <a:t>bølgehastigheten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6D839-C739-6321-0288-CEEE0B00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66" y="2353564"/>
            <a:ext cx="2946400" cy="7366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9D524B36-535D-FC73-128E-14DD7314B137}"/>
              </a:ext>
            </a:extLst>
          </p:cNvPr>
          <p:cNvSpPr/>
          <p:nvPr/>
        </p:nvSpPr>
        <p:spPr>
          <a:xfrm>
            <a:off x="8827016" y="3342317"/>
            <a:ext cx="2737604" cy="1911096"/>
          </a:xfrm>
          <a:custGeom>
            <a:avLst/>
            <a:gdLst>
              <a:gd name="connsiteX0" fmla="*/ 426720 w 3499104"/>
              <a:gd name="connsiteY0" fmla="*/ 1609344 h 2438400"/>
              <a:gd name="connsiteX1" fmla="*/ 426720 w 3499104"/>
              <a:gd name="connsiteY1" fmla="*/ 1609344 h 2438400"/>
              <a:gd name="connsiteX2" fmla="*/ 158496 w 3499104"/>
              <a:gd name="connsiteY2" fmla="*/ 1487424 h 2438400"/>
              <a:gd name="connsiteX3" fmla="*/ 109728 w 3499104"/>
              <a:gd name="connsiteY3" fmla="*/ 1438656 h 2438400"/>
              <a:gd name="connsiteX4" fmla="*/ 24384 w 3499104"/>
              <a:gd name="connsiteY4" fmla="*/ 1328928 h 2438400"/>
              <a:gd name="connsiteX5" fmla="*/ 12192 w 3499104"/>
              <a:gd name="connsiteY5" fmla="*/ 1292352 h 2438400"/>
              <a:gd name="connsiteX6" fmla="*/ 0 w 3499104"/>
              <a:gd name="connsiteY6" fmla="*/ 1182624 h 2438400"/>
              <a:gd name="connsiteX7" fmla="*/ 12192 w 3499104"/>
              <a:gd name="connsiteY7" fmla="*/ 1048512 h 2438400"/>
              <a:gd name="connsiteX8" fmla="*/ 158496 w 3499104"/>
              <a:gd name="connsiteY8" fmla="*/ 719328 h 2438400"/>
              <a:gd name="connsiteX9" fmla="*/ 195072 w 3499104"/>
              <a:gd name="connsiteY9" fmla="*/ 694944 h 2438400"/>
              <a:gd name="connsiteX10" fmla="*/ 268224 w 3499104"/>
              <a:gd name="connsiteY10" fmla="*/ 646176 h 2438400"/>
              <a:gd name="connsiteX11" fmla="*/ 487680 w 3499104"/>
              <a:gd name="connsiteY11" fmla="*/ 658368 h 2438400"/>
              <a:gd name="connsiteX12" fmla="*/ 524256 w 3499104"/>
              <a:gd name="connsiteY12" fmla="*/ 670560 h 2438400"/>
              <a:gd name="connsiteX13" fmla="*/ 633984 w 3499104"/>
              <a:gd name="connsiteY13" fmla="*/ 682752 h 2438400"/>
              <a:gd name="connsiteX14" fmla="*/ 792480 w 3499104"/>
              <a:gd name="connsiteY14" fmla="*/ 670560 h 2438400"/>
              <a:gd name="connsiteX15" fmla="*/ 902208 w 3499104"/>
              <a:gd name="connsiteY15" fmla="*/ 609600 h 2438400"/>
              <a:gd name="connsiteX16" fmla="*/ 1036320 w 3499104"/>
              <a:gd name="connsiteY16" fmla="*/ 487680 h 2438400"/>
              <a:gd name="connsiteX17" fmla="*/ 1072896 w 3499104"/>
              <a:gd name="connsiteY17" fmla="*/ 451104 h 2438400"/>
              <a:gd name="connsiteX18" fmla="*/ 1097280 w 3499104"/>
              <a:gd name="connsiteY18" fmla="*/ 414528 h 2438400"/>
              <a:gd name="connsiteX19" fmla="*/ 1133856 w 3499104"/>
              <a:gd name="connsiteY19" fmla="*/ 353568 h 2438400"/>
              <a:gd name="connsiteX20" fmla="*/ 1231392 w 3499104"/>
              <a:gd name="connsiteY20" fmla="*/ 268224 h 2438400"/>
              <a:gd name="connsiteX21" fmla="*/ 1267968 w 3499104"/>
              <a:gd name="connsiteY21" fmla="*/ 231648 h 2438400"/>
              <a:gd name="connsiteX22" fmla="*/ 1316736 w 3499104"/>
              <a:gd name="connsiteY22" fmla="*/ 207264 h 2438400"/>
              <a:gd name="connsiteX23" fmla="*/ 1402080 w 3499104"/>
              <a:gd name="connsiteY23" fmla="*/ 146304 h 2438400"/>
              <a:gd name="connsiteX24" fmla="*/ 1560576 w 3499104"/>
              <a:gd name="connsiteY24" fmla="*/ 73152 h 2438400"/>
              <a:gd name="connsiteX25" fmla="*/ 1658112 w 3499104"/>
              <a:gd name="connsiteY25" fmla="*/ 48768 h 2438400"/>
              <a:gd name="connsiteX26" fmla="*/ 1780032 w 3499104"/>
              <a:gd name="connsiteY26" fmla="*/ 24384 h 2438400"/>
              <a:gd name="connsiteX27" fmla="*/ 1865376 w 3499104"/>
              <a:gd name="connsiteY27" fmla="*/ 12192 h 2438400"/>
              <a:gd name="connsiteX28" fmla="*/ 2023872 w 3499104"/>
              <a:gd name="connsiteY28" fmla="*/ 0 h 2438400"/>
              <a:gd name="connsiteX29" fmla="*/ 2267712 w 3499104"/>
              <a:gd name="connsiteY29" fmla="*/ 24384 h 2438400"/>
              <a:gd name="connsiteX30" fmla="*/ 2340864 w 3499104"/>
              <a:gd name="connsiteY30" fmla="*/ 36576 h 2438400"/>
              <a:gd name="connsiteX31" fmla="*/ 2414016 w 3499104"/>
              <a:gd name="connsiteY31" fmla="*/ 60960 h 2438400"/>
              <a:gd name="connsiteX32" fmla="*/ 2511552 w 3499104"/>
              <a:gd name="connsiteY32" fmla="*/ 85344 h 2438400"/>
              <a:gd name="connsiteX33" fmla="*/ 2633472 w 3499104"/>
              <a:gd name="connsiteY33" fmla="*/ 146304 h 2438400"/>
              <a:gd name="connsiteX34" fmla="*/ 2694432 w 3499104"/>
              <a:gd name="connsiteY34" fmla="*/ 170688 h 2438400"/>
              <a:gd name="connsiteX35" fmla="*/ 2767584 w 3499104"/>
              <a:gd name="connsiteY35" fmla="*/ 231648 h 2438400"/>
              <a:gd name="connsiteX36" fmla="*/ 2804160 w 3499104"/>
              <a:gd name="connsiteY36" fmla="*/ 268224 h 2438400"/>
              <a:gd name="connsiteX37" fmla="*/ 2852928 w 3499104"/>
              <a:gd name="connsiteY37" fmla="*/ 304800 h 2438400"/>
              <a:gd name="connsiteX38" fmla="*/ 2889504 w 3499104"/>
              <a:gd name="connsiteY38" fmla="*/ 341376 h 2438400"/>
              <a:gd name="connsiteX39" fmla="*/ 2999232 w 3499104"/>
              <a:gd name="connsiteY39" fmla="*/ 426720 h 2438400"/>
              <a:gd name="connsiteX40" fmla="*/ 3048000 w 3499104"/>
              <a:gd name="connsiteY40" fmla="*/ 487680 h 2438400"/>
              <a:gd name="connsiteX41" fmla="*/ 3108960 w 3499104"/>
              <a:gd name="connsiteY41" fmla="*/ 548640 h 2438400"/>
              <a:gd name="connsiteX42" fmla="*/ 3133344 w 3499104"/>
              <a:gd name="connsiteY42" fmla="*/ 585216 h 2438400"/>
              <a:gd name="connsiteX43" fmla="*/ 3279648 w 3499104"/>
              <a:gd name="connsiteY43" fmla="*/ 755904 h 2438400"/>
              <a:gd name="connsiteX44" fmla="*/ 3328416 w 3499104"/>
              <a:gd name="connsiteY44" fmla="*/ 829056 h 2438400"/>
              <a:gd name="connsiteX45" fmla="*/ 3364992 w 3499104"/>
              <a:gd name="connsiteY45" fmla="*/ 890016 h 2438400"/>
              <a:gd name="connsiteX46" fmla="*/ 3401568 w 3499104"/>
              <a:gd name="connsiteY46" fmla="*/ 938784 h 2438400"/>
              <a:gd name="connsiteX47" fmla="*/ 3438144 w 3499104"/>
              <a:gd name="connsiteY47" fmla="*/ 1072896 h 2438400"/>
              <a:gd name="connsiteX48" fmla="*/ 3499104 w 3499104"/>
              <a:gd name="connsiteY48" fmla="*/ 1316736 h 2438400"/>
              <a:gd name="connsiteX49" fmla="*/ 3486912 w 3499104"/>
              <a:gd name="connsiteY49" fmla="*/ 1609344 h 2438400"/>
              <a:gd name="connsiteX50" fmla="*/ 3462528 w 3499104"/>
              <a:gd name="connsiteY50" fmla="*/ 1658112 h 2438400"/>
              <a:gd name="connsiteX51" fmla="*/ 3377184 w 3499104"/>
              <a:gd name="connsiteY51" fmla="*/ 1780032 h 2438400"/>
              <a:gd name="connsiteX52" fmla="*/ 3328416 w 3499104"/>
              <a:gd name="connsiteY52" fmla="*/ 1828800 h 2438400"/>
              <a:gd name="connsiteX53" fmla="*/ 3279648 w 3499104"/>
              <a:gd name="connsiteY53" fmla="*/ 1914144 h 2438400"/>
              <a:gd name="connsiteX54" fmla="*/ 3182112 w 3499104"/>
              <a:gd name="connsiteY54" fmla="*/ 2011680 h 2438400"/>
              <a:gd name="connsiteX55" fmla="*/ 3133344 w 3499104"/>
              <a:gd name="connsiteY55" fmla="*/ 2060448 h 2438400"/>
              <a:gd name="connsiteX56" fmla="*/ 3096768 w 3499104"/>
              <a:gd name="connsiteY56" fmla="*/ 2084832 h 2438400"/>
              <a:gd name="connsiteX57" fmla="*/ 2987040 w 3499104"/>
              <a:gd name="connsiteY57" fmla="*/ 2145792 h 2438400"/>
              <a:gd name="connsiteX58" fmla="*/ 2889504 w 3499104"/>
              <a:gd name="connsiteY58" fmla="*/ 2218944 h 2438400"/>
              <a:gd name="connsiteX59" fmla="*/ 2816352 w 3499104"/>
              <a:gd name="connsiteY59" fmla="*/ 2243328 h 2438400"/>
              <a:gd name="connsiteX60" fmla="*/ 2755392 w 3499104"/>
              <a:gd name="connsiteY60" fmla="*/ 2279904 h 2438400"/>
              <a:gd name="connsiteX61" fmla="*/ 2694432 w 3499104"/>
              <a:gd name="connsiteY61" fmla="*/ 2292096 h 2438400"/>
              <a:gd name="connsiteX62" fmla="*/ 2657856 w 3499104"/>
              <a:gd name="connsiteY62" fmla="*/ 2304288 h 2438400"/>
              <a:gd name="connsiteX63" fmla="*/ 2609088 w 3499104"/>
              <a:gd name="connsiteY63" fmla="*/ 2328672 h 2438400"/>
              <a:gd name="connsiteX64" fmla="*/ 2572512 w 3499104"/>
              <a:gd name="connsiteY64" fmla="*/ 2340864 h 2438400"/>
              <a:gd name="connsiteX65" fmla="*/ 2523744 w 3499104"/>
              <a:gd name="connsiteY65" fmla="*/ 2365248 h 2438400"/>
              <a:gd name="connsiteX66" fmla="*/ 2462784 w 3499104"/>
              <a:gd name="connsiteY66" fmla="*/ 2377440 h 2438400"/>
              <a:gd name="connsiteX67" fmla="*/ 2414016 w 3499104"/>
              <a:gd name="connsiteY67" fmla="*/ 2401824 h 2438400"/>
              <a:gd name="connsiteX68" fmla="*/ 2340864 w 3499104"/>
              <a:gd name="connsiteY68" fmla="*/ 2414016 h 2438400"/>
              <a:gd name="connsiteX69" fmla="*/ 2170176 w 3499104"/>
              <a:gd name="connsiteY69" fmla="*/ 2438400 h 2438400"/>
              <a:gd name="connsiteX70" fmla="*/ 1999488 w 3499104"/>
              <a:gd name="connsiteY70" fmla="*/ 2426208 h 2438400"/>
              <a:gd name="connsiteX71" fmla="*/ 1877568 w 3499104"/>
              <a:gd name="connsiteY71" fmla="*/ 2401824 h 2438400"/>
              <a:gd name="connsiteX72" fmla="*/ 1670304 w 3499104"/>
              <a:gd name="connsiteY72" fmla="*/ 2292096 h 2438400"/>
              <a:gd name="connsiteX73" fmla="*/ 1621536 w 3499104"/>
              <a:gd name="connsiteY73" fmla="*/ 2255520 h 2438400"/>
              <a:gd name="connsiteX74" fmla="*/ 1572768 w 3499104"/>
              <a:gd name="connsiteY74" fmla="*/ 2194560 h 2438400"/>
              <a:gd name="connsiteX75" fmla="*/ 1536192 w 3499104"/>
              <a:gd name="connsiteY75" fmla="*/ 2157984 h 2438400"/>
              <a:gd name="connsiteX76" fmla="*/ 1511808 w 3499104"/>
              <a:gd name="connsiteY76" fmla="*/ 2121408 h 2438400"/>
              <a:gd name="connsiteX77" fmla="*/ 1475232 w 3499104"/>
              <a:gd name="connsiteY77" fmla="*/ 2072640 h 2438400"/>
              <a:gd name="connsiteX78" fmla="*/ 1414272 w 3499104"/>
              <a:gd name="connsiteY78" fmla="*/ 1999488 h 2438400"/>
              <a:gd name="connsiteX79" fmla="*/ 1267968 w 3499104"/>
              <a:gd name="connsiteY79" fmla="*/ 1962912 h 2438400"/>
              <a:gd name="connsiteX80" fmla="*/ 1060704 w 3499104"/>
              <a:gd name="connsiteY80" fmla="*/ 1975104 h 2438400"/>
              <a:gd name="connsiteX81" fmla="*/ 999744 w 3499104"/>
              <a:gd name="connsiteY81" fmla="*/ 1987296 h 2438400"/>
              <a:gd name="connsiteX82" fmla="*/ 499872 w 3499104"/>
              <a:gd name="connsiteY82" fmla="*/ 1975104 h 2438400"/>
              <a:gd name="connsiteX83" fmla="*/ 463296 w 3499104"/>
              <a:gd name="connsiteY83" fmla="*/ 1962912 h 2438400"/>
              <a:gd name="connsiteX84" fmla="*/ 390144 w 3499104"/>
              <a:gd name="connsiteY84" fmla="*/ 1914144 h 2438400"/>
              <a:gd name="connsiteX85" fmla="*/ 377952 w 3499104"/>
              <a:gd name="connsiteY85" fmla="*/ 1682496 h 2438400"/>
              <a:gd name="connsiteX86" fmla="*/ 414528 w 3499104"/>
              <a:gd name="connsiteY86" fmla="*/ 1645920 h 2438400"/>
              <a:gd name="connsiteX87" fmla="*/ 426720 w 3499104"/>
              <a:gd name="connsiteY87" fmla="*/ 160934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99104" h="2438400">
                <a:moveTo>
                  <a:pt x="426720" y="1609344"/>
                </a:moveTo>
                <a:lnTo>
                  <a:pt x="426720" y="1609344"/>
                </a:lnTo>
                <a:cubicBezTo>
                  <a:pt x="337312" y="1568704"/>
                  <a:pt x="244968" y="1533986"/>
                  <a:pt x="158496" y="1487424"/>
                </a:cubicBezTo>
                <a:cubicBezTo>
                  <a:pt x="138254" y="1476525"/>
                  <a:pt x="125107" y="1455744"/>
                  <a:pt x="109728" y="1438656"/>
                </a:cubicBezTo>
                <a:cubicBezTo>
                  <a:pt x="97586" y="1425165"/>
                  <a:pt x="39508" y="1359175"/>
                  <a:pt x="24384" y="1328928"/>
                </a:cubicBezTo>
                <a:cubicBezTo>
                  <a:pt x="18637" y="1317433"/>
                  <a:pt x="16256" y="1304544"/>
                  <a:pt x="12192" y="1292352"/>
                </a:cubicBezTo>
                <a:cubicBezTo>
                  <a:pt x="8128" y="1255776"/>
                  <a:pt x="0" y="1219425"/>
                  <a:pt x="0" y="1182624"/>
                </a:cubicBezTo>
                <a:cubicBezTo>
                  <a:pt x="0" y="1137736"/>
                  <a:pt x="381" y="1091819"/>
                  <a:pt x="12192" y="1048512"/>
                </a:cubicBezTo>
                <a:cubicBezTo>
                  <a:pt x="44952" y="928394"/>
                  <a:pt x="70448" y="807376"/>
                  <a:pt x="158496" y="719328"/>
                </a:cubicBezTo>
                <a:cubicBezTo>
                  <a:pt x="168857" y="708967"/>
                  <a:pt x="183815" y="704325"/>
                  <a:pt x="195072" y="694944"/>
                </a:cubicBezTo>
                <a:cubicBezTo>
                  <a:pt x="255957" y="644207"/>
                  <a:pt x="203946" y="667602"/>
                  <a:pt x="268224" y="646176"/>
                </a:cubicBezTo>
                <a:cubicBezTo>
                  <a:pt x="341376" y="650240"/>
                  <a:pt x="414745" y="651422"/>
                  <a:pt x="487680" y="658368"/>
                </a:cubicBezTo>
                <a:cubicBezTo>
                  <a:pt x="500474" y="659586"/>
                  <a:pt x="511579" y="668447"/>
                  <a:pt x="524256" y="670560"/>
                </a:cubicBezTo>
                <a:cubicBezTo>
                  <a:pt x="560556" y="676610"/>
                  <a:pt x="597408" y="678688"/>
                  <a:pt x="633984" y="682752"/>
                </a:cubicBezTo>
                <a:cubicBezTo>
                  <a:pt x="686816" y="678688"/>
                  <a:pt x="740629" y="681476"/>
                  <a:pt x="792480" y="670560"/>
                </a:cubicBezTo>
                <a:cubicBezTo>
                  <a:pt x="818750" y="665030"/>
                  <a:pt x="875191" y="628898"/>
                  <a:pt x="902208" y="609600"/>
                </a:cubicBezTo>
                <a:cubicBezTo>
                  <a:pt x="973042" y="559004"/>
                  <a:pt x="956642" y="567358"/>
                  <a:pt x="1036320" y="487680"/>
                </a:cubicBezTo>
                <a:cubicBezTo>
                  <a:pt x="1048512" y="475488"/>
                  <a:pt x="1063332" y="465450"/>
                  <a:pt x="1072896" y="451104"/>
                </a:cubicBezTo>
                <a:cubicBezTo>
                  <a:pt x="1081024" y="438912"/>
                  <a:pt x="1089514" y="426954"/>
                  <a:pt x="1097280" y="414528"/>
                </a:cubicBezTo>
                <a:cubicBezTo>
                  <a:pt x="1109839" y="394433"/>
                  <a:pt x="1119053" y="372072"/>
                  <a:pt x="1133856" y="353568"/>
                </a:cubicBezTo>
                <a:cubicBezTo>
                  <a:pt x="1209834" y="258596"/>
                  <a:pt x="1168531" y="320608"/>
                  <a:pt x="1231392" y="268224"/>
                </a:cubicBezTo>
                <a:cubicBezTo>
                  <a:pt x="1244638" y="257186"/>
                  <a:pt x="1253938" y="241670"/>
                  <a:pt x="1267968" y="231648"/>
                </a:cubicBezTo>
                <a:cubicBezTo>
                  <a:pt x="1282757" y="221084"/>
                  <a:pt x="1301324" y="216897"/>
                  <a:pt x="1316736" y="207264"/>
                </a:cubicBezTo>
                <a:cubicBezTo>
                  <a:pt x="1359265" y="180683"/>
                  <a:pt x="1361549" y="168412"/>
                  <a:pt x="1402080" y="146304"/>
                </a:cubicBezTo>
                <a:cubicBezTo>
                  <a:pt x="1435731" y="127949"/>
                  <a:pt x="1516116" y="86832"/>
                  <a:pt x="1560576" y="73152"/>
                </a:cubicBezTo>
                <a:cubicBezTo>
                  <a:pt x="1592607" y="63296"/>
                  <a:pt x="1625600" y="56896"/>
                  <a:pt x="1658112" y="48768"/>
                </a:cubicBezTo>
                <a:cubicBezTo>
                  <a:pt x="1722757" y="32607"/>
                  <a:pt x="1702309" y="36341"/>
                  <a:pt x="1780032" y="24384"/>
                </a:cubicBezTo>
                <a:cubicBezTo>
                  <a:pt x="1808435" y="20014"/>
                  <a:pt x="1836782" y="15051"/>
                  <a:pt x="1865376" y="12192"/>
                </a:cubicBezTo>
                <a:cubicBezTo>
                  <a:pt x="1918101" y="6919"/>
                  <a:pt x="1971040" y="4064"/>
                  <a:pt x="2023872" y="0"/>
                </a:cubicBezTo>
                <a:cubicBezTo>
                  <a:pt x="2283695" y="17322"/>
                  <a:pt x="2127759" y="-1062"/>
                  <a:pt x="2267712" y="24384"/>
                </a:cubicBezTo>
                <a:cubicBezTo>
                  <a:pt x="2292034" y="28806"/>
                  <a:pt x="2316882" y="30580"/>
                  <a:pt x="2340864" y="36576"/>
                </a:cubicBezTo>
                <a:cubicBezTo>
                  <a:pt x="2365800" y="42810"/>
                  <a:pt x="2389219" y="54197"/>
                  <a:pt x="2414016" y="60960"/>
                </a:cubicBezTo>
                <a:cubicBezTo>
                  <a:pt x="2502946" y="85214"/>
                  <a:pt x="2445786" y="60682"/>
                  <a:pt x="2511552" y="85344"/>
                </a:cubicBezTo>
                <a:cubicBezTo>
                  <a:pt x="2636827" y="132322"/>
                  <a:pt x="2507930" y="83533"/>
                  <a:pt x="2633472" y="146304"/>
                </a:cubicBezTo>
                <a:cubicBezTo>
                  <a:pt x="2653047" y="156091"/>
                  <a:pt x="2674112" y="162560"/>
                  <a:pt x="2694432" y="170688"/>
                </a:cubicBezTo>
                <a:cubicBezTo>
                  <a:pt x="2801289" y="277545"/>
                  <a:pt x="2665739" y="146778"/>
                  <a:pt x="2767584" y="231648"/>
                </a:cubicBezTo>
                <a:cubicBezTo>
                  <a:pt x="2780830" y="242686"/>
                  <a:pt x="2791069" y="257003"/>
                  <a:pt x="2804160" y="268224"/>
                </a:cubicBezTo>
                <a:cubicBezTo>
                  <a:pt x="2819588" y="281448"/>
                  <a:pt x="2837500" y="291576"/>
                  <a:pt x="2852928" y="304800"/>
                </a:cubicBezTo>
                <a:cubicBezTo>
                  <a:pt x="2866019" y="316021"/>
                  <a:pt x="2875710" y="331031"/>
                  <a:pt x="2889504" y="341376"/>
                </a:cubicBezTo>
                <a:cubicBezTo>
                  <a:pt x="2979933" y="409198"/>
                  <a:pt x="2924243" y="342358"/>
                  <a:pt x="2999232" y="426720"/>
                </a:cubicBezTo>
                <a:cubicBezTo>
                  <a:pt x="3016520" y="446169"/>
                  <a:pt x="3030592" y="468338"/>
                  <a:pt x="3048000" y="487680"/>
                </a:cubicBezTo>
                <a:cubicBezTo>
                  <a:pt x="3067224" y="509040"/>
                  <a:pt x="3090037" y="527013"/>
                  <a:pt x="3108960" y="548640"/>
                </a:cubicBezTo>
                <a:cubicBezTo>
                  <a:pt x="3118609" y="559667"/>
                  <a:pt x="3123695" y="574189"/>
                  <a:pt x="3133344" y="585216"/>
                </a:cubicBezTo>
                <a:cubicBezTo>
                  <a:pt x="3226237" y="691380"/>
                  <a:pt x="3178003" y="603436"/>
                  <a:pt x="3279648" y="755904"/>
                </a:cubicBezTo>
                <a:cubicBezTo>
                  <a:pt x="3295904" y="780288"/>
                  <a:pt x="3312682" y="804332"/>
                  <a:pt x="3328416" y="829056"/>
                </a:cubicBezTo>
                <a:cubicBezTo>
                  <a:pt x="3341138" y="849048"/>
                  <a:pt x="3351847" y="870299"/>
                  <a:pt x="3364992" y="890016"/>
                </a:cubicBezTo>
                <a:cubicBezTo>
                  <a:pt x="3376264" y="906923"/>
                  <a:pt x="3389376" y="922528"/>
                  <a:pt x="3401568" y="938784"/>
                </a:cubicBezTo>
                <a:cubicBezTo>
                  <a:pt x="3434904" y="1038791"/>
                  <a:pt x="3383142" y="880389"/>
                  <a:pt x="3438144" y="1072896"/>
                </a:cubicBezTo>
                <a:cubicBezTo>
                  <a:pt x="3493703" y="1267353"/>
                  <a:pt x="3477184" y="1185216"/>
                  <a:pt x="3499104" y="1316736"/>
                </a:cubicBezTo>
                <a:cubicBezTo>
                  <a:pt x="3495040" y="1414272"/>
                  <a:pt x="3497312" y="1512279"/>
                  <a:pt x="3486912" y="1609344"/>
                </a:cubicBezTo>
                <a:cubicBezTo>
                  <a:pt x="3484976" y="1627415"/>
                  <a:pt x="3471354" y="1642224"/>
                  <a:pt x="3462528" y="1658112"/>
                </a:cubicBezTo>
                <a:cubicBezTo>
                  <a:pt x="3433154" y="1710986"/>
                  <a:pt x="3418145" y="1733951"/>
                  <a:pt x="3377184" y="1780032"/>
                </a:cubicBezTo>
                <a:cubicBezTo>
                  <a:pt x="3361911" y="1797215"/>
                  <a:pt x="3342210" y="1810408"/>
                  <a:pt x="3328416" y="1828800"/>
                </a:cubicBezTo>
                <a:cubicBezTo>
                  <a:pt x="3282372" y="1890192"/>
                  <a:pt x="3326293" y="1862834"/>
                  <a:pt x="3279648" y="1914144"/>
                </a:cubicBezTo>
                <a:cubicBezTo>
                  <a:pt x="3248719" y="1948166"/>
                  <a:pt x="3214624" y="1979168"/>
                  <a:pt x="3182112" y="2011680"/>
                </a:cubicBezTo>
                <a:cubicBezTo>
                  <a:pt x="3165856" y="2027936"/>
                  <a:pt x="3152472" y="2047696"/>
                  <a:pt x="3133344" y="2060448"/>
                </a:cubicBezTo>
                <a:cubicBezTo>
                  <a:pt x="3121152" y="2068576"/>
                  <a:pt x="3109490" y="2077562"/>
                  <a:pt x="3096768" y="2084832"/>
                </a:cubicBezTo>
                <a:cubicBezTo>
                  <a:pt x="3030294" y="2122817"/>
                  <a:pt x="3059036" y="2095949"/>
                  <a:pt x="2987040" y="2145792"/>
                </a:cubicBezTo>
                <a:cubicBezTo>
                  <a:pt x="2953626" y="2168925"/>
                  <a:pt x="2928058" y="2206093"/>
                  <a:pt x="2889504" y="2218944"/>
                </a:cubicBezTo>
                <a:cubicBezTo>
                  <a:pt x="2865120" y="2227072"/>
                  <a:pt x="2839751" y="2232692"/>
                  <a:pt x="2816352" y="2243328"/>
                </a:cubicBezTo>
                <a:cubicBezTo>
                  <a:pt x="2794779" y="2253134"/>
                  <a:pt x="2777394" y="2271103"/>
                  <a:pt x="2755392" y="2279904"/>
                </a:cubicBezTo>
                <a:cubicBezTo>
                  <a:pt x="2736152" y="2287600"/>
                  <a:pt x="2714536" y="2287070"/>
                  <a:pt x="2694432" y="2292096"/>
                </a:cubicBezTo>
                <a:cubicBezTo>
                  <a:pt x="2681964" y="2295213"/>
                  <a:pt x="2669668" y="2299226"/>
                  <a:pt x="2657856" y="2304288"/>
                </a:cubicBezTo>
                <a:cubicBezTo>
                  <a:pt x="2641151" y="2311447"/>
                  <a:pt x="2625793" y="2321513"/>
                  <a:pt x="2609088" y="2328672"/>
                </a:cubicBezTo>
                <a:cubicBezTo>
                  <a:pt x="2597276" y="2333734"/>
                  <a:pt x="2584324" y="2335802"/>
                  <a:pt x="2572512" y="2340864"/>
                </a:cubicBezTo>
                <a:cubicBezTo>
                  <a:pt x="2555807" y="2348023"/>
                  <a:pt x="2540986" y="2359501"/>
                  <a:pt x="2523744" y="2365248"/>
                </a:cubicBezTo>
                <a:cubicBezTo>
                  <a:pt x="2504085" y="2371801"/>
                  <a:pt x="2483104" y="2373376"/>
                  <a:pt x="2462784" y="2377440"/>
                </a:cubicBezTo>
                <a:cubicBezTo>
                  <a:pt x="2446528" y="2385568"/>
                  <a:pt x="2431424" y="2396602"/>
                  <a:pt x="2414016" y="2401824"/>
                </a:cubicBezTo>
                <a:cubicBezTo>
                  <a:pt x="2390338" y="2408927"/>
                  <a:pt x="2365186" y="2409594"/>
                  <a:pt x="2340864" y="2414016"/>
                </a:cubicBezTo>
                <a:cubicBezTo>
                  <a:pt x="2218863" y="2436198"/>
                  <a:pt x="2344817" y="2418995"/>
                  <a:pt x="2170176" y="2438400"/>
                </a:cubicBezTo>
                <a:cubicBezTo>
                  <a:pt x="2113280" y="2434336"/>
                  <a:pt x="2056088" y="2433283"/>
                  <a:pt x="1999488" y="2426208"/>
                </a:cubicBezTo>
                <a:cubicBezTo>
                  <a:pt x="1958363" y="2421067"/>
                  <a:pt x="1877568" y="2401824"/>
                  <a:pt x="1877568" y="2401824"/>
                </a:cubicBezTo>
                <a:cubicBezTo>
                  <a:pt x="1809204" y="2367642"/>
                  <a:pt x="1734933" y="2335182"/>
                  <a:pt x="1670304" y="2292096"/>
                </a:cubicBezTo>
                <a:cubicBezTo>
                  <a:pt x="1653397" y="2280824"/>
                  <a:pt x="1635904" y="2269888"/>
                  <a:pt x="1621536" y="2255520"/>
                </a:cubicBezTo>
                <a:cubicBezTo>
                  <a:pt x="1603135" y="2237119"/>
                  <a:pt x="1589904" y="2214144"/>
                  <a:pt x="1572768" y="2194560"/>
                </a:cubicBezTo>
                <a:cubicBezTo>
                  <a:pt x="1561414" y="2181584"/>
                  <a:pt x="1547230" y="2171230"/>
                  <a:pt x="1536192" y="2157984"/>
                </a:cubicBezTo>
                <a:cubicBezTo>
                  <a:pt x="1526811" y="2146727"/>
                  <a:pt x="1520325" y="2133332"/>
                  <a:pt x="1511808" y="2121408"/>
                </a:cubicBezTo>
                <a:cubicBezTo>
                  <a:pt x="1499997" y="2104873"/>
                  <a:pt x="1487043" y="2089175"/>
                  <a:pt x="1475232" y="2072640"/>
                </a:cubicBezTo>
                <a:cubicBezTo>
                  <a:pt x="1458258" y="2048876"/>
                  <a:pt x="1441236" y="2014468"/>
                  <a:pt x="1414272" y="1999488"/>
                </a:cubicBezTo>
                <a:cubicBezTo>
                  <a:pt x="1372870" y="1976487"/>
                  <a:pt x="1313382" y="1970481"/>
                  <a:pt x="1267968" y="1962912"/>
                </a:cubicBezTo>
                <a:cubicBezTo>
                  <a:pt x="1198880" y="1966976"/>
                  <a:pt x="1129627" y="1968838"/>
                  <a:pt x="1060704" y="1975104"/>
                </a:cubicBezTo>
                <a:cubicBezTo>
                  <a:pt x="1040067" y="1976980"/>
                  <a:pt x="1020466" y="1987296"/>
                  <a:pt x="999744" y="1987296"/>
                </a:cubicBezTo>
                <a:cubicBezTo>
                  <a:pt x="833070" y="1987296"/>
                  <a:pt x="666496" y="1979168"/>
                  <a:pt x="499872" y="1975104"/>
                </a:cubicBezTo>
                <a:cubicBezTo>
                  <a:pt x="487680" y="1971040"/>
                  <a:pt x="474530" y="1969153"/>
                  <a:pt x="463296" y="1962912"/>
                </a:cubicBezTo>
                <a:cubicBezTo>
                  <a:pt x="437678" y="1948680"/>
                  <a:pt x="390144" y="1914144"/>
                  <a:pt x="390144" y="1914144"/>
                </a:cubicBezTo>
                <a:cubicBezTo>
                  <a:pt x="357837" y="1817223"/>
                  <a:pt x="345579" y="1811989"/>
                  <a:pt x="377952" y="1682496"/>
                </a:cubicBezTo>
                <a:cubicBezTo>
                  <a:pt x="382134" y="1665769"/>
                  <a:pt x="403757" y="1659384"/>
                  <a:pt x="414528" y="1645920"/>
                </a:cubicBezTo>
                <a:cubicBezTo>
                  <a:pt x="420205" y="1638824"/>
                  <a:pt x="424688" y="1615440"/>
                  <a:pt x="426720" y="1609344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7C38C89A-3888-B845-118E-5C4B142E08ED}"/>
              </a:ext>
            </a:extLst>
          </p:cNvPr>
          <p:cNvSpPr/>
          <p:nvPr/>
        </p:nvSpPr>
        <p:spPr>
          <a:xfrm>
            <a:off x="9348970" y="564538"/>
            <a:ext cx="2758295" cy="754068"/>
          </a:xfrm>
          <a:prstGeom prst="borderCallout1">
            <a:avLst>
              <a:gd name="adj1" fmla="val 107676"/>
              <a:gd name="adj2" fmla="val 74765"/>
              <a:gd name="adj3" fmla="val 370156"/>
              <a:gd name="adj4" fmla="val 589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“Finn </a:t>
            </a:r>
            <a:r>
              <a:rPr lang="en-US" sz="2400" dirty="0" err="1"/>
              <a:t>bølger</a:t>
            </a:r>
            <a:r>
              <a:rPr lang="en-US" sz="2400" dirty="0"/>
              <a:t> her!”</a:t>
            </a:r>
          </a:p>
        </p:txBody>
      </p:sp>
    </p:spTree>
    <p:extLst>
      <p:ext uri="{BB962C8B-B14F-4D97-AF65-F5344CB8AC3E}">
        <p14:creationId xmlns:p14="http://schemas.microsoft.com/office/powerpoint/2010/main" val="51303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AA1C-7AD5-72FE-D898-9A6A5751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Maxwells </a:t>
            </a:r>
            <a:r>
              <a:rPr lang="en-US" dirty="0" err="1"/>
              <a:t>likninger</a:t>
            </a:r>
            <a:r>
              <a:rPr lang="en-US" dirty="0"/>
              <a:t> (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boka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8E30D-2AD2-EA3F-4096-7C55FA68D61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22E19-CD30-D488-AB7B-4AD4EFBF652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Koblede</a:t>
            </a:r>
            <a:r>
              <a:rPr lang="en-US" dirty="0"/>
              <a:t> </a:t>
            </a:r>
            <a:r>
              <a:rPr lang="en-US" dirty="0" err="1"/>
              <a:t>likninger</a:t>
            </a:r>
            <a:r>
              <a:rPr lang="en-US" dirty="0"/>
              <a:t> for </a:t>
            </a:r>
            <a:r>
              <a:rPr lang="en-US" dirty="0" err="1"/>
              <a:t>elektrisk</a:t>
            </a:r>
            <a:r>
              <a:rPr lang="en-US" dirty="0"/>
              <a:t> </a:t>
            </a:r>
            <a:r>
              <a:rPr lang="en-US" dirty="0" err="1"/>
              <a:t>feld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magnetisk</a:t>
            </a:r>
            <a:r>
              <a:rPr lang="en-US" dirty="0"/>
              <a:t> felt </a:t>
            </a:r>
            <a:r>
              <a:rPr lang="en-US" b="1" dirty="0"/>
              <a:t>B</a:t>
            </a:r>
            <a:endParaRPr lang="en-US" dirty="0"/>
          </a:p>
          <a:p>
            <a:r>
              <a:rPr lang="en-US" dirty="0" err="1"/>
              <a:t>Partielle</a:t>
            </a:r>
            <a:r>
              <a:rPr lang="en-US" dirty="0"/>
              <a:t> </a:t>
            </a:r>
            <a:r>
              <a:rPr lang="en-US" dirty="0" err="1"/>
              <a:t>differensiallikninger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0045-918E-D36F-4C30-063F534A2EB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C5662-7114-6996-7569-5C96C0406E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24BDA-FF4B-7BF6-D512-E4CB7F73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46" y="2814521"/>
            <a:ext cx="19177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D62B91-4B17-0BCF-05B2-CD37A1AF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39" y="3263900"/>
            <a:ext cx="17145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01BF6-A44C-96E8-C127-F82D55B33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91" y="4690408"/>
            <a:ext cx="2349500" cy="92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40F0-7D84-F5CF-FB20-EA12A4DE5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98" y="4760241"/>
            <a:ext cx="4076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44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8084-6E06-5D2D-35A2-F4A604CA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Elektromagnetiske</a:t>
            </a:r>
            <a:r>
              <a:rPr lang="en-US" dirty="0"/>
              <a:t> </a:t>
            </a:r>
            <a:r>
              <a:rPr lang="en-US" dirty="0" err="1"/>
              <a:t>bølgelikninger</a:t>
            </a:r>
            <a:r>
              <a:rPr lang="en-US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F211-8320-5134-5EFE-A07D648B54C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7C778-E6B4-67C2-42F5-CD3F014F6BB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704042"/>
            <a:ext cx="11431663" cy="5153958"/>
          </a:xfrm>
        </p:spPr>
        <p:txBody>
          <a:bodyPr/>
          <a:lstStyle/>
          <a:p>
            <a:r>
              <a:rPr lang="en-US" dirty="0" err="1"/>
              <a:t>Kombinerer</a:t>
            </a:r>
            <a:r>
              <a:rPr lang="en-US" dirty="0"/>
              <a:t> vi Maxwells </a:t>
            </a:r>
            <a:r>
              <a:rPr lang="en-US" dirty="0" err="1"/>
              <a:t>likninger</a:t>
            </a:r>
            <a:r>
              <a:rPr lang="en-US" dirty="0"/>
              <a:t> </a:t>
            </a:r>
            <a:r>
              <a:rPr lang="en-US" dirty="0" err="1"/>
              <a:t>får</a:t>
            </a:r>
            <a:r>
              <a:rPr lang="en-US" dirty="0"/>
              <a:t> vi </a:t>
            </a:r>
            <a:r>
              <a:rPr lang="en-US" u="sng" dirty="0" err="1"/>
              <a:t>inhomogene</a:t>
            </a:r>
            <a:r>
              <a:rPr lang="en-US" u="sng" dirty="0"/>
              <a:t> </a:t>
            </a:r>
            <a:r>
              <a:rPr lang="en-US" u="sng" dirty="0" err="1"/>
              <a:t>bølgelikninger</a:t>
            </a:r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ekstra</a:t>
            </a:r>
            <a:r>
              <a:rPr lang="en-US" dirty="0"/>
              <a:t> </a:t>
            </a:r>
            <a:r>
              <a:rPr lang="en-US" dirty="0" err="1"/>
              <a:t>termene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høyre</a:t>
            </a:r>
            <a:r>
              <a:rPr lang="en-US" dirty="0"/>
              <a:t> side er </a:t>
            </a:r>
            <a:r>
              <a:rPr lang="en-US" dirty="0" err="1"/>
              <a:t>kildetermer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u="sng" dirty="0" err="1"/>
              <a:t>ladede</a:t>
            </a:r>
            <a:r>
              <a:rPr lang="en-US" u="sng" dirty="0"/>
              <a:t> </a:t>
            </a:r>
            <a:r>
              <a:rPr lang="en-US" u="sng" dirty="0" err="1"/>
              <a:t>partikler</a:t>
            </a:r>
            <a:r>
              <a:rPr lang="en-US" u="sng" dirty="0"/>
              <a:t> </a:t>
            </a:r>
            <a:r>
              <a:rPr lang="en-US" u="sng" dirty="0" err="1"/>
              <a:t>i</a:t>
            </a:r>
            <a:r>
              <a:rPr lang="en-US" u="sng" dirty="0"/>
              <a:t> </a:t>
            </a:r>
            <a:r>
              <a:rPr lang="en-US" u="sng" dirty="0" err="1"/>
              <a:t>akselerasjon</a:t>
            </a:r>
            <a:endParaRPr lang="en-US" u="sng" dirty="0"/>
          </a:p>
          <a:p>
            <a:r>
              <a:rPr lang="en-US" u="sng" dirty="0" err="1"/>
              <a:t>Planbølger</a:t>
            </a:r>
            <a:r>
              <a:rPr lang="en-US" u="sng" dirty="0"/>
              <a:t> er </a:t>
            </a:r>
            <a:r>
              <a:rPr lang="en-US" u="sng" dirty="0" err="1"/>
              <a:t>løsninger</a:t>
            </a:r>
            <a:r>
              <a:rPr lang="en-US" u="sng" dirty="0"/>
              <a:t> </a:t>
            </a:r>
            <a:r>
              <a:rPr lang="en-US" u="sng" dirty="0" err="1"/>
              <a:t>i</a:t>
            </a:r>
            <a:r>
              <a:rPr lang="en-US" u="sng" dirty="0"/>
              <a:t> </a:t>
            </a:r>
            <a:r>
              <a:rPr lang="en-US" dirty="0" err="1"/>
              <a:t>fravær</a:t>
            </a:r>
            <a:r>
              <a:rPr lang="en-US" dirty="0"/>
              <a:t> av </a:t>
            </a:r>
            <a:r>
              <a:rPr lang="en-US" dirty="0" err="1"/>
              <a:t>disse</a:t>
            </a:r>
            <a:endParaRPr lang="en-US" dirty="0"/>
          </a:p>
          <a:p>
            <a:r>
              <a:rPr lang="en-US" dirty="0" err="1"/>
              <a:t>Grunnen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det </a:t>
            </a:r>
            <a:r>
              <a:rPr lang="en-US" dirty="0" err="1"/>
              <a:t>klassiske</a:t>
            </a:r>
            <a:r>
              <a:rPr lang="en-US" dirty="0"/>
              <a:t> H-</a:t>
            </a:r>
            <a:r>
              <a:rPr lang="en-US" dirty="0" err="1"/>
              <a:t>atomet</a:t>
            </a:r>
            <a:r>
              <a:rPr lang="en-US" dirty="0"/>
              <a:t> er </a:t>
            </a:r>
            <a:r>
              <a:rPr lang="en-US" dirty="0" err="1"/>
              <a:t>ustabilt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C9C8E-F6F8-7022-0857-D659D750C50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6FD73-6467-227C-E998-BB449426C89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96A1D-D0D0-69B9-EDB0-FC5E026A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3" y="2295575"/>
            <a:ext cx="6197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16961-578F-4A18-6F60-CF88144E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953" y="3807390"/>
            <a:ext cx="4445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6986</TotalTime>
  <Words>441</Words>
  <Application>Microsoft Macintosh PowerPoint</Application>
  <PresentationFormat>Widescreen</PresentationFormat>
  <Paragraphs>88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Arial, sans-serif</vt:lpstr>
      <vt:lpstr>Calibri</vt:lpstr>
      <vt:lpstr>Office Theme</vt:lpstr>
      <vt:lpstr>KJM2601 – forelesning 2</vt:lpstr>
      <vt:lpstr>Når må vi bruke kvantemekanikk?</vt:lpstr>
      <vt:lpstr>Hva er bølger?</vt:lpstr>
      <vt:lpstr>Planbølger</vt:lpstr>
      <vt:lpstr>Stående bølger</vt:lpstr>
      <vt:lpstr>Planbølger 2</vt:lpstr>
      <vt:lpstr>Klassiske bølger</vt:lpstr>
      <vt:lpstr>Maxwells likninger (ikke i boka)</vt:lpstr>
      <vt:lpstr>Elektromagnetiske bølgelikninger:</vt:lpstr>
      <vt:lpstr>Erwin Schrödinger (1887-1961)</vt:lpstr>
      <vt:lpstr>Schrödingers likning(er)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13</cp:revision>
  <dcterms:created xsi:type="dcterms:W3CDTF">2024-08-16T13:12:00Z</dcterms:created>
  <dcterms:modified xsi:type="dcterms:W3CDTF">2024-08-22T10:01:44Z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